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0" autoAdjust="0"/>
  </p:normalViewPr>
  <p:slideViewPr>
    <p:cSldViewPr>
      <p:cViewPr>
        <p:scale>
          <a:sx n="75" d="100"/>
          <a:sy n="75" d="100"/>
        </p:scale>
        <p:origin x="-266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ndrew\Desktop\COF\Activity\To%20Submit\Grading\Ruder_Fisher_Grad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ndrew\Desktop\COF\Activity\To%20Submit\Grading\Ruder_Fisher_Gr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3687448904952403E-2"/>
                  <c:y val="4.53955511150970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35265538616249E-2"/>
                  <c:y val="0.1257526246719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331468084149791E-3"/>
                  <c:y val="4.8833290999915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082700322849099"/>
                  <c:y val="1.36209889086444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652784414615717"/>
                  <c:y val="0.17524299381932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Sheet1!$O$20:$O$26</c:f>
              <c:strCache>
                <c:ptCount val="7"/>
                <c:pt idx="0">
                  <c:v>5Pts Better</c:v>
                </c:pt>
                <c:pt idx="1">
                  <c:v>4Pts Better</c:v>
                </c:pt>
                <c:pt idx="2">
                  <c:v>3Pts Better</c:v>
                </c:pt>
                <c:pt idx="3">
                  <c:v>2Pts Better</c:v>
                </c:pt>
                <c:pt idx="4">
                  <c:v>1Pt Better</c:v>
                </c:pt>
                <c:pt idx="5">
                  <c:v>No Change</c:v>
                </c:pt>
                <c:pt idx="6">
                  <c:v>Decrease</c:v>
                </c:pt>
              </c:strCache>
            </c:strRef>
          </c:cat>
          <c:val>
            <c:numRef>
              <c:f>Sheet1!$P$20:$P$26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17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Student Scores</a:t>
            </a:r>
            <a:r>
              <a:rPr lang="en-US" sz="2400" b="1" baseline="0" dirty="0"/>
              <a:t> (5pts Max)</a:t>
            </a:r>
          </a:p>
        </c:rich>
      </c:tx>
      <c:layout>
        <c:manualLayout>
          <c:xMode val="edge"/>
          <c:yMode val="edge"/>
          <c:x val="0.19205277357333969"/>
          <c:y val="1.52294758230272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Post-test Scores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Sheet1!$S$20:$S$25</c:f>
              <c:strCache>
                <c:ptCount val="6"/>
                <c:pt idx="0">
                  <c:v>5 Points</c:v>
                </c:pt>
                <c:pt idx="1">
                  <c:v>4 Points</c:v>
                </c:pt>
                <c:pt idx="2">
                  <c:v>3 Points</c:v>
                </c:pt>
                <c:pt idx="3">
                  <c:v>2 Points</c:v>
                </c:pt>
                <c:pt idx="4">
                  <c:v>1 Point</c:v>
                </c:pt>
                <c:pt idx="5">
                  <c:v>0 Points</c:v>
                </c:pt>
              </c:strCache>
            </c:strRef>
          </c:cat>
          <c:val>
            <c:numRef>
              <c:f>Sheet1!$T$20:$T$25</c:f>
              <c:numCache>
                <c:formatCode>General</c:formatCode>
                <c:ptCount val="6"/>
                <c:pt idx="0">
                  <c:v>5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Pre-test Scores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Sheet1!$S$20:$S$25</c:f>
              <c:strCache>
                <c:ptCount val="6"/>
                <c:pt idx="0">
                  <c:v>5 Points</c:v>
                </c:pt>
                <c:pt idx="1">
                  <c:v>4 Points</c:v>
                </c:pt>
                <c:pt idx="2">
                  <c:v>3 Points</c:v>
                </c:pt>
                <c:pt idx="3">
                  <c:v>2 Points</c:v>
                </c:pt>
                <c:pt idx="4">
                  <c:v>1 Point</c:v>
                </c:pt>
                <c:pt idx="5">
                  <c:v>0 Points</c:v>
                </c:pt>
              </c:strCache>
            </c:strRef>
          </c:cat>
          <c:val>
            <c:numRef>
              <c:f>Sheet1!$U$20:$U$25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45344"/>
        <c:axId val="32746880"/>
      </c:barChart>
      <c:catAx>
        <c:axId val="327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6880"/>
        <c:crosses val="autoZero"/>
        <c:auto val="1"/>
        <c:lblAlgn val="ctr"/>
        <c:lblOffset val="100"/>
        <c:noMultiLvlLbl val="0"/>
      </c:catAx>
      <c:valAx>
        <c:axId val="3274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570E2-CED9-4E84-8FF2-55ADF7E6B78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333BF-B570-4E16-8B44-55D0357F1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7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33BF-B570-4E16-8B44-55D0357F1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81A4-CB43-42DB-BA51-787753C599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8F05-378C-4AF3-9A7A-EBE2E7ABF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6A8E-1E89-41F6-AFA9-DAC9E27B6A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5CB9-A7E2-48A7-9509-5168028C9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3ACA-77CB-4552-9C76-8069FF95B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43D4F-7F87-4E3C-A305-71FBE11662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737CD-EFF5-4F82-A915-8A7965677A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0177-247F-4BA9-BD6B-C7427A630A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2779-4E1D-4C1A-8759-71C8B69A0F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5A734-B317-4E37-9AEF-1D7E4100BA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2ACFD-F8D3-4F28-961F-4B40C23B22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578E43-5D9B-49B5-AD1A-EC8CE723273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 anchor="ctr"/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Solutions Using Nature’s Template</a:t>
            </a:r>
            <a:endParaRPr lang="en-US" altLang="en-US" sz="4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667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Andrew Fisher</a:t>
            </a:r>
          </a:p>
          <a:p>
            <a:r>
              <a:rPr lang="en-US" sz="1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Senior Electrical Engineering Major – COFSP Fellow</a:t>
            </a: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Northwest High School </a:t>
            </a:r>
          </a:p>
          <a:p>
            <a:r>
              <a:rPr lang="en-US" sz="1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Junior/Senior Anatomy and Physiology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82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Using Nature’s Template</a:t>
            </a:r>
            <a:endParaRPr lang="en-US" altLang="en-US" sz="3600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cs typeface="Aharoni" panose="02010803020104030203" pitchFamily="2" charset="-79"/>
              </a:rPr>
              <a:t>Comparing the Human Eye to the Camera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Aharoni" panose="02010803020104030203" pitchFamily="2" charset="-79"/>
              </a:rPr>
              <a:t>“Students will be able to identify structures and functions of the human eye”                       (from NWSD Standards for A&amp;P)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 smtClean="0"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cs typeface="Aharoni" panose="02010803020104030203" pitchFamily="2" charset="-79"/>
              </a:rPr>
              <a:t>Creating a Human-Like Finger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cs typeface="Aharoni" panose="02010803020104030203" pitchFamily="2" charset="-79"/>
              </a:rPr>
              <a:t>“Students will be able to describe the functions of the human skeleton… muscle movements and provide examples”</a:t>
            </a:r>
            <a:endParaRPr lang="en-US" sz="20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661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3132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cs typeface="Aharoni" panose="02010803020104030203" pitchFamily="2" charset="-79"/>
              </a:rPr>
              <a:t>Guiding Questions: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What are the components of an eye?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What are the components of a camera?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What do the human eye and the camera have in common?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What inventions have mimicked human anatomy?</a:t>
            </a:r>
          </a:p>
          <a:p>
            <a:pPr lvl="1"/>
            <a:r>
              <a:rPr lang="en-US" sz="1600" dirty="0" smtClean="0">
                <a:cs typeface="Aharoni" panose="02010803020104030203" pitchFamily="2" charset="-79"/>
              </a:rPr>
              <a:t>How do engineers use the human form to influence their designs?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Aharoni" panose="02010803020104030203" pitchFamily="2" charset="-79"/>
              </a:rPr>
              <a:t>Learning Objectives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cs typeface="Aharoni" panose="02010803020104030203" pitchFamily="2" charset="-79"/>
              </a:rPr>
              <a:t>Students will be able to…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cs typeface="Aharoni" panose="02010803020104030203" pitchFamily="2" charset="-79"/>
              </a:rPr>
              <a:t>Identify the parts of a camera that correspond to the parts of a human eye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cs typeface="Aharoni" panose="02010803020104030203" pitchFamily="2" charset="-79"/>
              </a:rPr>
              <a:t>Trace the flow of light through a camera and how it is absorbed in the digital array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cs typeface="Aharoni" panose="02010803020104030203" pitchFamily="2" charset="-79"/>
              </a:rPr>
              <a:t>Name inventions that mimic the human form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>
                <a:cs typeface="Aharoni" panose="02010803020104030203" pitchFamily="2" charset="-79"/>
              </a:rPr>
              <a:t>Design and build model fingers from common craft items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Using Nature’s Template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7923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Using Nature’s Template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191000" cy="3124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cs typeface="Aharoni" panose="02010803020104030203" pitchFamily="2" charset="-79"/>
              </a:rPr>
              <a:t>Engineering Design Process</a:t>
            </a:r>
          </a:p>
          <a:p>
            <a:pPr marL="514350" lvl="1">
              <a:lnSpc>
                <a:spcPct val="150000"/>
              </a:lnSpc>
            </a:pPr>
            <a:r>
              <a:rPr lang="en-US" sz="1600" dirty="0">
                <a:cs typeface="Aharoni" panose="02010803020104030203" pitchFamily="2" charset="-79"/>
              </a:rPr>
              <a:t>EDP not used in its entirety</a:t>
            </a:r>
          </a:p>
          <a:p>
            <a:pPr marL="685800" lvl="2" indent="-114300">
              <a:lnSpc>
                <a:spcPct val="150000"/>
              </a:lnSpc>
            </a:pPr>
            <a:r>
              <a:rPr lang="en-US" sz="1200" dirty="0" smtClean="0">
                <a:cs typeface="Aharoni" panose="02010803020104030203" pitchFamily="2" charset="-79"/>
              </a:rPr>
              <a:t>Think </a:t>
            </a:r>
            <a:r>
              <a:rPr lang="en-US" sz="1200" dirty="0" smtClean="0">
                <a:cs typeface="Aharoni" panose="02010803020104030203" pitchFamily="2" charset="-79"/>
                <a:sym typeface="Wingdings" panose="05000000000000000000" pitchFamily="2" charset="2"/>
              </a:rPr>
              <a:t> Design  Implement  Communicate</a:t>
            </a:r>
          </a:p>
          <a:p>
            <a:pPr marL="571500" lvl="2" indent="0">
              <a:lnSpc>
                <a:spcPct val="150000"/>
              </a:lnSpc>
              <a:buNone/>
            </a:pPr>
            <a:endParaRPr lang="en-US" sz="1200" dirty="0"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514350" lvl="1"/>
            <a:r>
              <a:rPr lang="en-US" sz="1600" dirty="0">
                <a:cs typeface="Aharoni" panose="02010803020104030203" pitchFamily="2" charset="-79"/>
                <a:sym typeface="Wingdings" panose="05000000000000000000" pitchFamily="2" charset="2"/>
              </a:rPr>
              <a:t>If the activity was one day longer, </a:t>
            </a:r>
            <a:r>
              <a:rPr lang="en-US" sz="1600" dirty="0" smtClean="0">
                <a:cs typeface="Aharoni" panose="02010803020104030203" pitchFamily="2" charset="-79"/>
                <a:sym typeface="Wingdings" panose="05000000000000000000" pitchFamily="2" charset="2"/>
              </a:rPr>
              <a:t>refinement could </a:t>
            </a:r>
            <a:r>
              <a:rPr lang="en-US" sz="1600" dirty="0">
                <a:cs typeface="Aharoni" panose="02010803020104030203" pitchFamily="2" charset="-79"/>
                <a:sym typeface="Wingdings" panose="05000000000000000000" pitchFamily="2" charset="2"/>
              </a:rPr>
              <a:t>be added easily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286000"/>
            <a:ext cx="4038600" cy="22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Using Nature’s Template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91000" cy="342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cs typeface="Aharoni" panose="02010803020104030203" pitchFamily="2" charset="-79"/>
              </a:rPr>
              <a:t>ACS</a:t>
            </a:r>
            <a:endParaRPr lang="en-US" sz="2000" dirty="0">
              <a:cs typeface="Aharoni" panose="02010803020104030203" pitchFamily="2" charset="-79"/>
            </a:endParaRPr>
          </a:p>
          <a:p>
            <a:pPr marL="514350" lvl="1">
              <a:lnSpc>
                <a:spcPct val="150000"/>
              </a:lnSpc>
            </a:pPr>
            <a:r>
              <a:rPr lang="en-US" sz="1600" dirty="0" smtClean="0">
                <a:cs typeface="Aharoni" panose="02010803020104030203" pitchFamily="2" charset="-79"/>
                <a:sym typeface="Wingdings" panose="05000000000000000000" pitchFamily="2" charset="2"/>
              </a:rPr>
              <a:t>Many engineers depend on other sciences to influence their designs</a:t>
            </a:r>
          </a:p>
          <a:p>
            <a:pPr marL="514350" lvl="1">
              <a:lnSpc>
                <a:spcPct val="150000"/>
              </a:lnSpc>
            </a:pPr>
            <a:r>
              <a:rPr lang="en-US" sz="1600" dirty="0" smtClean="0">
                <a:cs typeface="Aharoni" panose="02010803020104030203" pitchFamily="2" charset="-79"/>
                <a:sym typeface="Wingdings" panose="05000000000000000000" pitchFamily="2" charset="2"/>
              </a:rPr>
              <a:t>Engineers are becoming more interested in human anatomy</a:t>
            </a:r>
          </a:p>
          <a:p>
            <a:pPr marL="514350" lvl="1">
              <a:lnSpc>
                <a:spcPct val="150000"/>
              </a:lnSpc>
            </a:pPr>
            <a:r>
              <a:rPr lang="en-US" sz="1600" dirty="0" smtClean="0">
                <a:cs typeface="Aharoni" panose="02010803020104030203" pitchFamily="2" charset="-79"/>
                <a:sym typeface="Wingdings" panose="05000000000000000000" pitchFamily="2" charset="2"/>
              </a:rPr>
              <a:t>Engineers can use knowledge on nature to create “greener” solutions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1469232"/>
            <a:ext cx="2159000" cy="1785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2260088" cy="120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24337"/>
            <a:ext cx="2382931" cy="13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4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Student Growth</a:t>
            </a:r>
            <a:endParaRPr lang="en-US" alt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50785"/>
              </p:ext>
            </p:extLst>
          </p:nvPr>
        </p:nvGraphicFramePr>
        <p:xfrm>
          <a:off x="5410200" y="2667000"/>
          <a:ext cx="3581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41779"/>
              </p:ext>
            </p:extLst>
          </p:nvPr>
        </p:nvGraphicFramePr>
        <p:xfrm>
          <a:off x="152400" y="1676400"/>
          <a:ext cx="4978692" cy="28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6095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Student Engagement</a:t>
            </a:r>
            <a:endParaRPr lang="en-US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" b="99252" l="6895" r="80492">
                        <a14:foregroundMark x1="20577" y1="86531" x2="31855" y2="76056"/>
                        <a14:foregroundMark x1="33244" y1="73490" x2="42651" y2="64083"/>
                        <a14:foregroundMark x1="42544" y1="63709" x2="53394" y2="54997"/>
                        <a14:foregroundMark x1="53982" y1="53501" x2="57937" y2="46927"/>
                        <a14:foregroundMark x1="58685" y1="44522" x2="62213" y2="31641"/>
                        <a14:foregroundMark x1="36665" y1="73330" x2="39391" y2="69695"/>
                        <a14:foregroundMark x1="39711" y1="69802" x2="53234" y2="58525"/>
                        <a14:foregroundMark x1="31267" y1="76269" x2="34099" y2="71726"/>
                        <a14:foregroundMark x1="34313" y1="71566" x2="37841" y2="68520"/>
                        <a14:foregroundMark x1="30786" y1="75949" x2="26243" y2="80759"/>
                        <a14:foregroundMark x1="19615" y1="87119" x2="18707" y2="89471"/>
                        <a14:foregroundMark x1="52218" y1="54890" x2="48904" y2="58044"/>
                        <a14:foregroundMark x1="42223" y1="63709" x2="36825" y2="69214"/>
                        <a14:foregroundMark x1="30786" y1="75842" x2="33030" y2="73116"/>
                        <a14:foregroundMark x1="56440" y1="48691" x2="58418" y2="44201"/>
                        <a14:foregroundMark x1="59808" y1="39284" x2="61251" y2="33832"/>
                        <a14:backgroundMark x1="40673" y1="74238" x2="40673" y2="74238"/>
                        <a14:backgroundMark x1="37253" y1="77231" x2="44094" y2="69642"/>
                        <a14:backgroundMark x1="72154" y1="57135" x2="74506" y2="54089"/>
                        <a14:backgroundMark x1="74506" y1="53928" x2="74880" y2="52806"/>
                        <a14:backgroundMark x1="71673" y1="57937" x2="70871" y2="59113"/>
                        <a14:backgroundMark x1="48049" y1="73490" x2="48637" y2="72849"/>
                        <a14:backgroundMark x1="49278" y1="71673" x2="45858" y2="72314"/>
                        <a14:backgroundMark x1="66061" y1="43346" x2="66649" y2="42117"/>
                        <a14:backgroundMark x1="55478" y1="55371" x2="54409" y2="54570"/>
                        <a14:backgroundMark x1="57242" y1="57028" x2="57723" y2="5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/>
        </p:blipFill>
        <p:spPr>
          <a:xfrm rot="12496859">
            <a:off x="395358" y="1215059"/>
            <a:ext cx="2664084" cy="298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5" b="94923" l="0" r="89952">
                        <a14:foregroundMark x1="49385" y1="73169" x2="60182" y2="75094"/>
                        <a14:foregroundMark x1="67825" y1="82469" x2="66061" y2="79316"/>
                        <a14:foregroundMark x1="65901" y1="79316" x2="62266" y2="76216"/>
                        <a14:foregroundMark x1="35275" y1="69428" x2="33993" y2="66702"/>
                        <a14:foregroundMark x1="33725" y1="66489" x2="24586" y2="54997"/>
                        <a14:foregroundMark x1="22822" y1="54837" x2="30198" y2="28862"/>
                        <a14:foregroundMark x1="18813" y1="49439" x2="21165" y2="46285"/>
                        <a14:foregroundMark x1="20577" y1="45003" x2="22448" y2="40780"/>
                        <a14:foregroundMark x1="27258" y1="48156" x2="34099" y2="58471"/>
                        <a14:foregroundMark x1="29984" y1="54997" x2="35275" y2="63442"/>
                        <a14:foregroundMark x1="32924" y1="63656" x2="35168" y2="53715"/>
                        <a14:foregroundMark x1="35168" y1="53340" x2="36077" y2="48156"/>
                        <a14:foregroundMark x1="35970" y1="48156" x2="35115" y2="38910"/>
                        <a14:foregroundMark x1="34901" y1="38749" x2="33030" y2="33351"/>
                        <a14:backgroundMark x1="28167" y1="84286" x2="26350" y2="80064"/>
                        <a14:backgroundMark x1="19989" y1="70390" x2="18867" y2="68947"/>
                        <a14:backgroundMark x1="18172" y1="65847" x2="17210" y2="63709"/>
                        <a14:backgroundMark x1="19188" y1="67130" x2="18707" y2="66489"/>
                        <a14:backgroundMark x1="56975" y1="65526" x2="48904" y2="52165"/>
                        <a14:backgroundMark x1="57937" y1="63923" x2="73330" y2="67664"/>
                        <a14:backgroundMark x1="70978" y1="94548" x2="79209" y2="81561"/>
                        <a14:backgroundMark x1="64725" y1="79904" x2="55104" y2="75307"/>
                        <a14:backgroundMark x1="54196" y1="74826" x2="51577" y2="74025"/>
                        <a14:backgroundMark x1="29182" y1="66168" x2="24212" y2="59327"/>
                        <a14:backgroundMark x1="29717" y1="70016" x2="29717" y2="70016"/>
                        <a14:backgroundMark x1="32336" y1="69214" x2="32336" y2="69214"/>
                        <a14:backgroundMark x1="32229" y1="61304" x2="26189" y2="51790"/>
                        <a14:backgroundMark x1="35703" y1="66168" x2="33993" y2="64137"/>
                        <a14:backgroundMark x1="33618" y1="53821" x2="31053" y2="37573"/>
                        <a14:backgroundMark x1="35863" y1="58044" x2="36879" y2="50134"/>
                        <a14:backgroundMark x1="34901" y1="57937" x2="36344" y2="49225"/>
                        <a14:backgroundMark x1="35489" y1="58525" x2="35756" y2="5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081"/>
          <a:stretch/>
        </p:blipFill>
        <p:spPr>
          <a:xfrm rot="5243939">
            <a:off x="2196640" y="3394836"/>
            <a:ext cx="2264958" cy="2983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7" b="97328" l="10743" r="89952">
                        <a14:backgroundMark x1="53127" y1="59327" x2="68466" y2="77445"/>
                        <a14:backgroundMark x1="45110" y1="39711" x2="44789" y2="33351"/>
                        <a14:backgroundMark x1="46232" y1="30412" x2="46553" y2="28594"/>
                        <a14:backgroundMark x1="46980" y1="20363" x2="46980" y2="20363"/>
                        <a14:backgroundMark x1="46980" y1="18653" x2="46980" y2="18653"/>
                        <a14:backgroundMark x1="47301" y1="22074" x2="47301" y2="22074"/>
                        <a14:backgroundMark x1="46553" y1="46179" x2="46553" y2="46179"/>
                        <a14:backgroundMark x1="46820" y1="46660" x2="46820" y2="46660"/>
                        <a14:backgroundMark x1="69535" y1="94441" x2="69535" y2="94441"/>
                        <a14:backgroundMark x1="72207" y1="94602" x2="72207" y2="9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886">
            <a:off x="1212398" y="1817775"/>
            <a:ext cx="2983384" cy="2983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39439"/>
          <a:stretch/>
        </p:blipFill>
        <p:spPr>
          <a:xfrm rot="5400000">
            <a:off x="5694111" y="1366068"/>
            <a:ext cx="1959817" cy="2123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8065"/>
          <a:stretch/>
        </p:blipFill>
        <p:spPr>
          <a:xfrm>
            <a:off x="4902369" y="3543300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6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313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cs typeface="Aharoni" panose="02010803020104030203" pitchFamily="2" charset="-79"/>
              </a:rPr>
              <a:t>Activity Reflections</a:t>
            </a: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What made this activity successful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Students prior knowledge of the eye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Small class size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High student participation</a:t>
            </a:r>
          </a:p>
          <a:p>
            <a:pPr lvl="2"/>
            <a:endParaRPr lang="en-US" sz="1600" dirty="0">
              <a:cs typeface="Aharoni" panose="02010803020104030203" pitchFamily="2" charset="-79"/>
            </a:endParaRPr>
          </a:p>
          <a:p>
            <a:pPr marL="914400" lvl="2" indent="0">
              <a:buNone/>
            </a:pPr>
            <a:endParaRPr lang="en-US" sz="1600" dirty="0" smtClean="0">
              <a:cs typeface="Aharoni" panose="02010803020104030203" pitchFamily="2" charset="-79"/>
            </a:endParaRPr>
          </a:p>
          <a:p>
            <a:pPr lvl="1"/>
            <a:r>
              <a:rPr lang="en-US" sz="2000" dirty="0" smtClean="0">
                <a:cs typeface="Aharoni" panose="02010803020104030203" pitchFamily="2" charset="-79"/>
              </a:rPr>
              <a:t>What can be improved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Students having a small background in anything electrical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Refinement stage when completing the finger activity</a:t>
            </a:r>
          </a:p>
          <a:p>
            <a:pPr lvl="2"/>
            <a:r>
              <a:rPr lang="en-US" sz="1600" dirty="0" smtClean="0">
                <a:cs typeface="Aharoni" panose="02010803020104030203" pitchFamily="2" charset="-79"/>
              </a:rPr>
              <a:t>More time with finger activity could yield a full gripper (or “hand”)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Engineering Using Nature’s Template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0393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341</Words>
  <Application>Microsoft Office PowerPoint</Application>
  <PresentationFormat>On-screen Show (4:3)</PresentationFormat>
  <Paragraphs>63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Engineering Solutions Using Nature’s Template</vt:lpstr>
      <vt:lpstr>Engineering Using Nature’s Template</vt:lpstr>
      <vt:lpstr>Engineering Using Nature’s Template</vt:lpstr>
      <vt:lpstr>Engineering Using Nature’s Template</vt:lpstr>
      <vt:lpstr>Engineering Using Nature’s Template</vt:lpstr>
      <vt:lpstr>Student Growth</vt:lpstr>
      <vt:lpstr>Student Engagement</vt:lpstr>
      <vt:lpstr>Engineering Using Nature’s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Eye</dc:title>
  <dc:creator>Andrew Fisher</dc:creator>
  <cp:lastModifiedBy>Debora A Liberi</cp:lastModifiedBy>
  <cp:revision>43</cp:revision>
  <dcterms:created xsi:type="dcterms:W3CDTF">2015-01-15T17:20:51Z</dcterms:created>
  <dcterms:modified xsi:type="dcterms:W3CDTF">2015-03-30T19:29:37Z</dcterms:modified>
</cp:coreProperties>
</file>